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61" r:id="rId3"/>
    <p:sldId id="262" r:id="rId4"/>
    <p:sldId id="257"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7" d="100"/>
          <a:sy n="97" d="100"/>
        </p:scale>
        <p:origin x="-1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8F7F74-AA82-FC4E-96B4-3D35D809010B}" type="datetimeFigureOut">
              <a:rPr lang="en-US" smtClean="0"/>
              <a:t>9/25/13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F7F74-AA82-FC4E-96B4-3D35D809010B}" type="datetimeFigureOut">
              <a:rPr lang="en-US" smtClean="0"/>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EFE0B-1F41-3549-896A-18AF9B7E1A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F7F74-AA82-FC4E-96B4-3D35D809010B}" type="datetimeFigureOut">
              <a:rPr lang="en-US" smtClean="0"/>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EFE0B-1F41-3549-896A-18AF9B7E1A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8F7F74-AA82-FC4E-96B4-3D35D809010B}" type="datetimeFigureOut">
              <a:rPr lang="en-US" smtClean="0"/>
              <a:t>9/25/13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EFE0B-1F41-3549-896A-18AF9B7E1A3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8F7F74-AA82-FC4E-96B4-3D35D809010B}" type="datetimeFigureOut">
              <a:rPr lang="en-US" smtClean="0"/>
              <a:t>9/25/13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8BEFE0B-1F41-3549-896A-18AF9B7E1A3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8F7F74-AA82-FC4E-96B4-3D35D809010B}" type="datetimeFigureOut">
              <a:rPr lang="en-US" smtClean="0"/>
              <a:t>9/25/13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EFE0B-1F41-3549-896A-18AF9B7E1A3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8F7F74-AA82-FC4E-96B4-3D35D809010B}" type="datetimeFigureOut">
              <a:rPr lang="en-US" smtClean="0"/>
              <a:t>9/25/13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EFE0B-1F41-3549-896A-18AF9B7E1A3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8F7F74-AA82-FC4E-96B4-3D35D809010B}" type="datetimeFigureOut">
              <a:rPr lang="en-US" smtClean="0"/>
              <a:t>9/25/13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EFE0B-1F41-3549-896A-18AF9B7E1A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F7F74-AA82-FC4E-96B4-3D35D809010B}" type="datetimeFigureOut">
              <a:rPr lang="en-US" smtClean="0"/>
              <a:t>9/25/13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EFE0B-1F41-3549-896A-18AF9B7E1A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F7F74-AA82-FC4E-96B4-3D35D809010B}" type="datetimeFigureOut">
              <a:rPr lang="en-US" smtClean="0"/>
              <a:t>9/25/13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F7F74-AA82-FC4E-96B4-3D35D809010B}" type="datetimeFigureOut">
              <a:rPr lang="en-US" smtClean="0"/>
              <a:t>9/25/13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8BEFE0B-1F41-3549-896A-18AF9B7E1A3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28F7F74-AA82-FC4E-96B4-3D35D809010B}" type="datetimeFigureOut">
              <a:rPr lang="en-US" smtClean="0"/>
              <a:t>9/25/13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BEFE0B-1F41-3549-896A-18AF9B7E1A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dreads.com/author/show/1673.Thomas_Jeffers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oodreads.com/author/show/14033.Winston_Churchill" TargetMode="External"/><Relationship Id="rId3" Type="http://schemas.openxmlformats.org/officeDocument/2006/relationships/hyperlink" Target="http://www.goodreads.com/author/show/44567.Theodore_Roosevel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oodreads.com/author/show/17435.Malcolm_X" TargetMode="External"/><Relationship Id="rId3" Type="http://schemas.openxmlformats.org/officeDocument/2006/relationships/hyperlink" Target="http://www.goodreads.com/author/show/229.Abraham_Lincol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 conversation on democracy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Representative Democracy (Republic)</a:t>
            </a:r>
            <a:endParaRPr lang="en-US" dirty="0"/>
          </a:p>
        </p:txBody>
      </p:sp>
      <p:sp>
        <p:nvSpPr>
          <p:cNvPr id="3" name="Content Placeholder 2"/>
          <p:cNvSpPr>
            <a:spLocks noGrp="1"/>
          </p:cNvSpPr>
          <p:nvPr>
            <p:ph sz="quarter" idx="1"/>
          </p:nvPr>
        </p:nvSpPr>
        <p:spPr/>
        <p:txBody>
          <a:bodyPr>
            <a:normAutofit/>
          </a:bodyPr>
          <a:lstStyle/>
          <a:p>
            <a:r>
              <a:rPr dirty="0" smtClean="0"/>
              <a:t>A Republic is representative government ruled by law (the Constitution).   A democracy is direct government ruled by the majority.  A Republic</a:t>
            </a:r>
            <a:r>
              <a:rPr lang="en-US" dirty="0" smtClean="0"/>
              <a:t>, arguably,</a:t>
            </a:r>
            <a:r>
              <a:rPr dirty="0" smtClean="0"/>
              <a:t> recognizes the</a:t>
            </a:r>
            <a:r>
              <a:rPr lang="en-US" dirty="0" smtClean="0"/>
              <a:t> </a:t>
            </a:r>
            <a:r>
              <a:rPr dirty="0" smtClean="0"/>
              <a:t>rights of individuals while democracies are only concerned with group wants or needs (the public good).</a:t>
            </a:r>
            <a:r>
              <a:rPr lang="en-US" dirty="0" smtClean="0"/>
              <a:t> </a:t>
            </a:r>
            <a:r>
              <a:rPr lang="en-US" i="1" dirty="0" smtClean="0"/>
              <a:t>(Individual </a:t>
            </a:r>
            <a:r>
              <a:rPr lang="en-US" i="1" dirty="0" err="1" smtClean="0"/>
              <a:t>v</a:t>
            </a:r>
            <a:r>
              <a:rPr lang="en-US" i="1" dirty="0" smtClean="0"/>
              <a:t> Collective)</a:t>
            </a:r>
          </a:p>
          <a:p>
            <a:pPr>
              <a:buNone/>
            </a:pPr>
            <a:r>
              <a:rPr lang="en-US" b="1" dirty="0" smtClean="0"/>
              <a:t>	</a:t>
            </a:r>
            <a:r>
              <a:rPr b="1" dirty="0" smtClean="0"/>
              <a:t>"A wise man will not leave the right to the mercy of chance, nor wish it to prevail through the power of the majority.   There is but little virtue in the action of masses of men." Henry David Thoreau (1817-1862) </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fontScale="70000" lnSpcReduction="20000"/>
          </a:bodyPr>
          <a:lstStyle/>
          <a:p>
            <a:pPr>
              <a:buNone/>
            </a:pPr>
            <a:r>
              <a:rPr b="1" dirty="0" smtClean="0"/>
              <a:t>DEMOCRACY </a:t>
            </a:r>
          </a:p>
          <a:p>
            <a:r>
              <a:rPr dirty="0" smtClean="0"/>
              <a:t>A government of the masses. </a:t>
            </a:r>
          </a:p>
          <a:p>
            <a:r>
              <a:rPr dirty="0" smtClean="0"/>
              <a:t>Authority derived through mass meeting or any other form of "direct" expression. </a:t>
            </a:r>
          </a:p>
          <a:p>
            <a:r>
              <a:rPr dirty="0" smtClean="0"/>
              <a:t>Results in mobocracy. </a:t>
            </a:r>
          </a:p>
          <a:p>
            <a:r>
              <a:rPr dirty="0" smtClean="0"/>
              <a:t>Attitude toward property is communistic--negating property rights. </a:t>
            </a:r>
          </a:p>
          <a:p>
            <a:r>
              <a:rPr dirty="0" smtClean="0"/>
              <a:t>Attitude toward law is that the will of the majority shall regulate, whether is be based upon deliberation or governed by passion, prejudice, and impulse, without restraint or regard to consequences. </a:t>
            </a:r>
          </a:p>
          <a:p>
            <a:r>
              <a:rPr dirty="0" smtClean="0"/>
              <a:t>Results in demogogism, license, agitation, discontent, anarchy.</a:t>
            </a:r>
            <a:endParaRPr lang="en-US" dirty="0" smtClean="0"/>
          </a:p>
          <a:p>
            <a:pPr>
              <a:buNone/>
            </a:pPr>
            <a:endParaRPr dirty="0" smtClean="0"/>
          </a:p>
          <a:p>
            <a:pPr>
              <a:buNone/>
            </a:pPr>
            <a:r>
              <a:rPr b="1" dirty="0" smtClean="0"/>
              <a:t>REPUBLIC </a:t>
            </a:r>
          </a:p>
          <a:p>
            <a:r>
              <a:rPr dirty="0" smtClean="0"/>
              <a:t>Authority is derived through the election by the people of public officials best fitted to represent them. </a:t>
            </a:r>
          </a:p>
          <a:p>
            <a:r>
              <a:rPr dirty="0" smtClean="0"/>
              <a:t>Attitude toward law is the administration of justice in accord with fixed principles and established evidence, with a strict regard to consequences. </a:t>
            </a:r>
          </a:p>
          <a:p>
            <a:r>
              <a:rPr dirty="0" smtClean="0"/>
              <a:t>A greater number of citizens and extent of territory may be brought within its compass. </a:t>
            </a:r>
          </a:p>
          <a:p>
            <a:r>
              <a:rPr dirty="0" smtClean="0"/>
              <a:t>Avoids the dangerous extreme of either tyranny or mobocracy. </a:t>
            </a:r>
          </a:p>
          <a:p>
            <a:r>
              <a:rPr dirty="0" smtClean="0"/>
              <a:t>Results in statesmanship, liberty, reason, justice, contentment, and progress. </a:t>
            </a:r>
          </a:p>
          <a:p>
            <a:r>
              <a:rPr dirty="0" smtClean="0"/>
              <a:t>Is the "standard form" of government throughout the world.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Views</a:t>
            </a:r>
            <a:endParaRPr lang="en-US" dirty="0"/>
          </a:p>
        </p:txBody>
      </p:sp>
      <p:sp>
        <p:nvSpPr>
          <p:cNvPr id="3" name="Content Placeholder 2"/>
          <p:cNvSpPr>
            <a:spLocks noGrp="1"/>
          </p:cNvSpPr>
          <p:nvPr>
            <p:ph sz="quarter" idx="1"/>
          </p:nvPr>
        </p:nvSpPr>
        <p:spPr/>
        <p:txBody>
          <a:bodyPr>
            <a:normAutofit/>
          </a:bodyPr>
          <a:lstStyle/>
          <a:p>
            <a:pPr>
              <a:buNone/>
            </a:pPr>
            <a:r>
              <a:rPr dirty="0" smtClean="0"/>
              <a:t>“The Democracy will cease to exist when you take away from those who are willing to work and give to those who would not.” </a:t>
            </a:r>
            <a:br>
              <a:rPr dirty="0" smtClean="0"/>
            </a:br>
            <a:r>
              <a:rPr dirty="0" smtClean="0"/>
              <a:t>― </a:t>
            </a:r>
            <a:r>
              <a:rPr dirty="0" smtClean="0">
                <a:hlinkClick r:id="rId2"/>
              </a:rPr>
              <a:t>Thomas Jefferson</a:t>
            </a:r>
            <a:endParaRPr lang="en-US" dirty="0" smtClean="0"/>
          </a:p>
          <a:p>
            <a:pPr>
              <a:buNone/>
            </a:pPr>
            <a:r>
              <a:rPr lang="en-US" dirty="0" smtClean="0"/>
              <a:t>“</a:t>
            </a:r>
            <a:r>
              <a:rPr dirty="0" smtClean="0"/>
              <a:t>If you have a sense of purpose and a sense of direction, I believe people will follow you. Democracy isn't just about deducing what the people want. Democracy is leading the people as well.</a:t>
            </a:r>
            <a:r>
              <a:rPr lang="en-US" dirty="0" smtClean="0"/>
              <a:t>"</a:t>
            </a:r>
            <a:r>
              <a:rPr dirty="0" smtClean="0"/>
              <a:t/>
            </a:r>
            <a:br>
              <a:rPr dirty="0" smtClean="0"/>
            </a:br>
            <a:r>
              <a:rPr b="1" dirty="0" smtClean="0"/>
              <a:t>—</a:t>
            </a:r>
            <a:r>
              <a:rPr dirty="0" smtClean="0"/>
              <a:t> </a:t>
            </a:r>
            <a:r>
              <a:rPr b="1" dirty="0" smtClean="0"/>
              <a:t>Margaret Thatcher</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Views</a:t>
            </a:r>
            <a:endParaRPr lang="en-US" dirty="0"/>
          </a:p>
        </p:txBody>
      </p:sp>
      <p:sp>
        <p:nvSpPr>
          <p:cNvPr id="3" name="Content Placeholder 2"/>
          <p:cNvSpPr>
            <a:spLocks noGrp="1"/>
          </p:cNvSpPr>
          <p:nvPr>
            <p:ph sz="quarter" idx="1"/>
          </p:nvPr>
        </p:nvSpPr>
        <p:spPr/>
        <p:txBody>
          <a:bodyPr/>
          <a:lstStyle/>
          <a:p>
            <a:pPr>
              <a:buNone/>
            </a:pPr>
            <a:r>
              <a:rPr dirty="0" smtClean="0"/>
              <a:t>“The best argument against democracy is a five-minute conversation with the average voter.” </a:t>
            </a:r>
            <a:br>
              <a:rPr dirty="0" smtClean="0"/>
            </a:br>
            <a:r>
              <a:rPr dirty="0" smtClean="0"/>
              <a:t>― </a:t>
            </a:r>
            <a:r>
              <a:rPr dirty="0" smtClean="0">
                <a:hlinkClick r:id="rId2"/>
              </a:rPr>
              <a:t>Winston Churchill</a:t>
            </a:r>
            <a:endParaRPr lang="en-US" dirty="0" smtClean="0"/>
          </a:p>
          <a:p>
            <a:pPr>
              <a:buNone/>
            </a:pPr>
            <a:endParaRPr lang="en-US" dirty="0" smtClean="0"/>
          </a:p>
          <a:p>
            <a:pPr>
              <a:buNone/>
            </a:pPr>
            <a:r>
              <a:rPr dirty="0" smtClean="0"/>
              <a:t>“A vote is like a rifle: its usefulness depends upon the character of the user.” </a:t>
            </a:r>
            <a:br>
              <a:rPr dirty="0" smtClean="0"/>
            </a:br>
            <a:r>
              <a:rPr dirty="0" smtClean="0"/>
              <a:t>― </a:t>
            </a:r>
            <a:r>
              <a:rPr dirty="0" smtClean="0">
                <a:hlinkClick r:id="rId3"/>
              </a:rPr>
              <a:t>Theodore Roosevelt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Approaches</a:t>
            </a:r>
            <a:endParaRPr lang="en-US" dirty="0"/>
          </a:p>
        </p:txBody>
      </p:sp>
      <p:sp>
        <p:nvSpPr>
          <p:cNvPr id="3" name="Content Placeholder 2"/>
          <p:cNvSpPr>
            <a:spLocks noGrp="1"/>
          </p:cNvSpPr>
          <p:nvPr>
            <p:ph sz="quarter" idx="1"/>
          </p:nvPr>
        </p:nvSpPr>
        <p:spPr/>
        <p:txBody>
          <a:bodyPr>
            <a:normAutofit fontScale="92500" lnSpcReduction="10000"/>
          </a:bodyPr>
          <a:lstStyle/>
          <a:p>
            <a:r>
              <a:rPr dirty="0" smtClean="0"/>
              <a:t>“The only way we'll get freedom for ourselves is to identify ourselves with every oppressed people in the world. We are blood brothers to the people of Brazil, Venezuela, Haiti, Cuba -- yes Cuba too.” </a:t>
            </a:r>
            <a:br>
              <a:rPr dirty="0" smtClean="0"/>
            </a:br>
            <a:r>
              <a:rPr dirty="0" smtClean="0"/>
              <a:t>― </a:t>
            </a:r>
            <a:r>
              <a:rPr dirty="0" smtClean="0">
                <a:hlinkClick r:id="rId2"/>
              </a:rPr>
              <a:t>Malcolm X</a:t>
            </a:r>
            <a:r>
              <a:rPr dirty="0" smtClean="0"/>
              <a:t> </a:t>
            </a:r>
          </a:p>
          <a:p>
            <a:r>
              <a:rPr dirty="0" smtClean="0"/>
              <a:t>“Elections belong to the people. It's their decision. If they decide to turn their back on the fire and burn their behinds, then they will just have to sit on their blisters.” </a:t>
            </a:r>
            <a:br>
              <a:rPr dirty="0" smtClean="0"/>
            </a:br>
            <a:r>
              <a:rPr dirty="0" smtClean="0"/>
              <a:t>― </a:t>
            </a:r>
            <a:r>
              <a:rPr dirty="0" smtClean="0">
                <a:hlinkClick r:id="rId3"/>
              </a:rPr>
              <a:t>Abraham Lincoln</a:t>
            </a:r>
            <a:endParaRPr lang="en-US" dirty="0" smtClean="0"/>
          </a:p>
          <a:p>
            <a:r>
              <a:rPr dirty="0" smtClean="0"/>
              <a:t>“I am a firm believer in the people. If given the truth, they can be depended upon to meet any national crisis. The great point is to bring them the real facts, and beer.” </a:t>
            </a:r>
            <a:br>
              <a:rPr dirty="0" smtClean="0"/>
            </a:br>
            <a:r>
              <a:rPr dirty="0" smtClean="0"/>
              <a:t>― </a:t>
            </a:r>
            <a:r>
              <a:rPr dirty="0" smtClean="0">
                <a:hlinkClick r:id="rId3"/>
              </a:rPr>
              <a:t>Abraham Lincoln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&amp; Education</a:t>
            </a:r>
            <a:endParaRPr lang="en-US" dirty="0"/>
          </a:p>
        </p:txBody>
      </p:sp>
      <p:sp>
        <p:nvSpPr>
          <p:cNvPr id="3" name="Content Placeholder 2"/>
          <p:cNvSpPr>
            <a:spLocks noGrp="1"/>
          </p:cNvSpPr>
          <p:nvPr>
            <p:ph sz="quarter" idx="1"/>
          </p:nvPr>
        </p:nvSpPr>
        <p:spPr/>
        <p:txBody>
          <a:bodyPr/>
          <a:lstStyle/>
          <a:p>
            <a:pPr>
              <a:buNone/>
            </a:pPr>
            <a:r>
              <a:rPr lang="en-US" dirty="0" smtClean="0"/>
              <a:t>  “</a:t>
            </a:r>
            <a:r>
              <a:rPr dirty="0" smtClean="0"/>
              <a:t>I believe that it is essential to our leadership in the world and to the development of true democracy in our country to have no discrimination in our country whatsoever. This is most important in the schools of our country.</a:t>
            </a:r>
            <a:r>
              <a:rPr lang="en-US" dirty="0" smtClean="0"/>
              <a:t>"</a:t>
            </a:r>
            <a:r>
              <a:rPr dirty="0" smtClean="0"/>
              <a:t/>
            </a:r>
            <a:br>
              <a:rPr dirty="0" smtClean="0"/>
            </a:br>
            <a:r>
              <a:rPr b="1" dirty="0" smtClean="0"/>
              <a:t>—</a:t>
            </a:r>
            <a:r>
              <a:rPr dirty="0" smtClean="0"/>
              <a:t> </a:t>
            </a:r>
            <a:r>
              <a:rPr b="1" dirty="0" smtClean="0"/>
              <a:t>Eleanor Roosevelt</a:t>
            </a:r>
            <a:r>
              <a:rPr dirty="0" smtClean="0"/>
              <a:t> (1884-1962)</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9</TotalTime>
  <Words>617</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Equity</vt:lpstr>
      <vt:lpstr>A conversation on democracy</vt:lpstr>
      <vt:lpstr>Representative Democracy (Republic)</vt:lpstr>
      <vt:lpstr>Slide 3</vt:lpstr>
      <vt:lpstr>Traditional Views</vt:lpstr>
      <vt:lpstr>Critical Views</vt:lpstr>
      <vt:lpstr>Radical Approaches</vt:lpstr>
      <vt:lpstr>Democracy &amp; Education</vt:lpstr>
    </vt:vector>
  </TitlesOfParts>
  <Company>De Anza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conversation on democracy</dc:title>
  <dc:creator>Faculty</dc:creator>
  <cp:lastModifiedBy>Faculty</cp:lastModifiedBy>
  <cp:revision>1</cp:revision>
  <dcterms:created xsi:type="dcterms:W3CDTF">2013-09-25T13:45:43Z</dcterms:created>
  <dcterms:modified xsi:type="dcterms:W3CDTF">2013-09-25T13:55:38Z</dcterms:modified>
</cp:coreProperties>
</file>