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1" r:id="rId6"/>
    <p:sldId id="260" r:id="rId7"/>
    <p:sldId id="264" r:id="rId8"/>
    <p:sldId id="265" r:id="rId9"/>
    <p:sldId id="259" r:id="rId10"/>
    <p:sldId id="262" r:id="rId11"/>
    <p:sldId id="267" r:id="rId12"/>
    <p:sldId id="26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5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16C5678-EE20-4FA5-88E2-6E0BD67A2E26}" type="datetime1">
              <a:rPr lang="en-US" smtClean="0"/>
              <a:t>3/5/2013</a:t>
            </a:fld>
            <a:endParaRPr lang="en-US" dirty="0"/>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r>
              <a:rPr lang="en-US" smtClean="0"/>
              <a:t>Footer Text</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51B39-B140-43FE-96DB-472A2B59CE7C}" type="datetime1">
              <a:rPr lang="en-US" smtClean="0"/>
              <a:t>3/5/2013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600BB2-27C5-458B-ABCE-839C88CF47CE}" type="datetime1">
              <a:rPr lang="en-US" smtClean="0"/>
              <a:t>3/5/2013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B11D738E-8962-435F-8C43-147B8DD7E819}" type="datetime1">
              <a:rPr lang="en-US" smtClean="0"/>
              <a:t>3/5/2013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CAEA93-55E7-4DA9-90C2-089A26EEFEC4}" type="datetime1">
              <a:rPr lang="en-US" smtClean="0"/>
              <a:t>3/5/2013</a:t>
            </a:fld>
            <a:endParaRPr lang="en-US"/>
          </a:p>
        </p:txBody>
      </p:sp>
      <p:sp>
        <p:nvSpPr>
          <p:cNvPr id="5" name="Footer Placeholder 4"/>
          <p:cNvSpPr>
            <a:spLocks noGrp="1"/>
          </p:cNvSpPr>
          <p:nvPr>
            <p:ph type="ftr" sz="quarter" idx="11"/>
          </p:nvPr>
        </p:nvSpPr>
        <p:spPr/>
        <p:txBody>
          <a:bodyPr/>
          <a:lstStyle/>
          <a:p>
            <a:r>
              <a:rPr lang="en-US" smtClean="0"/>
              <a:t>Footer Text</a:t>
            </a:r>
            <a:endParaRPr lang="en-US"/>
          </a:p>
        </p:txBody>
      </p:sp>
      <p:sp>
        <p:nvSpPr>
          <p:cNvPr id="6" name="Slide Number Placeholder 5"/>
          <p:cNvSpPr>
            <a:spLocks noGrp="1"/>
          </p:cNvSpPr>
          <p:nvPr>
            <p:ph type="sldNum" sz="quarter" idx="12"/>
          </p:nvPr>
        </p:nvSpPr>
        <p:spPr/>
        <p:txBody>
          <a:bodyPr/>
          <a:lstStyle/>
          <a:p>
            <a:fld id="{BA9B540C-44DA-4F69-89C9-7C84606640D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34CF3C7-6809-4F39-BD67-A75817BDDE0A}" type="datetime1">
              <a:rPr lang="en-US" smtClean="0"/>
              <a:t>3/5/2013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7EAEB24-CE78-465C-A726-91D0868FA48F}" type="datetime1">
              <a:rPr lang="en-US" smtClean="0"/>
              <a:t>3/5/2013</a:t>
            </a:fld>
            <a:endParaRPr lang="en-US"/>
          </a:p>
        </p:txBody>
      </p:sp>
      <p:sp>
        <p:nvSpPr>
          <p:cNvPr id="8" name="Footer Placeholder 7"/>
          <p:cNvSpPr>
            <a:spLocks noGrp="1"/>
          </p:cNvSpPr>
          <p:nvPr>
            <p:ph type="ftr" sz="quarter" idx="11"/>
          </p:nvPr>
        </p:nvSpPr>
        <p:spPr/>
        <p:txBody>
          <a:bodyPr/>
          <a:lstStyle/>
          <a:p>
            <a:r>
              <a:rPr lang="en-US" smtClean="0"/>
              <a:t>Footer Text</a:t>
            </a:r>
            <a:endParaRPr lang="en-US"/>
          </a:p>
        </p:txBody>
      </p:sp>
      <p:sp>
        <p:nvSpPr>
          <p:cNvPr id="9" name="Slide Number Placeholder 8"/>
          <p:cNvSpPr>
            <a:spLocks noGrp="1"/>
          </p:cNvSpPr>
          <p:nvPr>
            <p:ph type="sldNum" sz="quarter" idx="12"/>
          </p:nvPr>
        </p:nvSpPr>
        <p:spPr/>
        <p:txBody>
          <a:bodyPr/>
          <a:lstStyle/>
          <a:p>
            <a:fld id="{BA9B540C-44DA-4F69-89C9-7C84606640D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0BAADF0-1749-4E8B-9691-B44A5F8C0895}" type="datetime1">
              <a:rPr lang="en-US" smtClean="0"/>
              <a:t>3/5/2013</a:t>
            </a:fld>
            <a:endParaRPr lang="en-US"/>
          </a:p>
        </p:txBody>
      </p:sp>
      <p:sp>
        <p:nvSpPr>
          <p:cNvPr id="4" name="Footer Placeholder 3"/>
          <p:cNvSpPr>
            <a:spLocks noGrp="1"/>
          </p:cNvSpPr>
          <p:nvPr>
            <p:ph type="ftr" sz="quarter" idx="11"/>
          </p:nvPr>
        </p:nvSpPr>
        <p:spPr/>
        <p:txBody>
          <a:bodyPr/>
          <a:lstStyle/>
          <a:p>
            <a:r>
              <a:rPr lang="en-US" smtClean="0"/>
              <a:t>Footer Text</a:t>
            </a:r>
            <a:endParaRPr lang="en-US"/>
          </a:p>
        </p:txBody>
      </p:sp>
      <p:sp>
        <p:nvSpPr>
          <p:cNvPr id="5" name="Slide Number Placeholder 4"/>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AF628A-A867-4937-BBE5-207DB6F9C51A}" type="datetime1">
              <a:rPr lang="en-US" smtClean="0"/>
              <a:t>3/5/2013</a:t>
            </a:fld>
            <a:endParaRPr lang="en-US"/>
          </a:p>
        </p:txBody>
      </p:sp>
      <p:sp>
        <p:nvSpPr>
          <p:cNvPr id="3" name="Footer Placeholder 2"/>
          <p:cNvSpPr>
            <a:spLocks noGrp="1"/>
          </p:cNvSpPr>
          <p:nvPr>
            <p:ph type="ftr" sz="quarter" idx="11"/>
          </p:nvPr>
        </p:nvSpPr>
        <p:spPr/>
        <p:txBody>
          <a:bodyPr/>
          <a:lstStyle/>
          <a:p>
            <a:r>
              <a:rPr lang="en-US" smtClean="0"/>
              <a:t>Footer Text</a:t>
            </a:r>
            <a:endParaRPr lang="en-US"/>
          </a:p>
        </p:txBody>
      </p:sp>
      <p:sp>
        <p:nvSpPr>
          <p:cNvPr id="4" name="Slide Number Placeholder 3"/>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8BBB94-68E6-4675-A946-F1C5994EDBD7}" type="datetime1">
              <a:rPr lang="en-US" smtClean="0"/>
              <a:t>3/5/2013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3B8377-21E3-4835-B75D-4E2847E2750F}" type="datetime1">
              <a:rPr lang="en-US" smtClean="0"/>
              <a:t>3/5/2013</a:t>
            </a:fld>
            <a:endParaRPr lang="en-US"/>
          </a:p>
        </p:txBody>
      </p:sp>
      <p:sp>
        <p:nvSpPr>
          <p:cNvPr id="6" name="Footer Placeholder 5"/>
          <p:cNvSpPr>
            <a:spLocks noGrp="1"/>
          </p:cNvSpPr>
          <p:nvPr>
            <p:ph type="ftr" sz="quarter" idx="11"/>
          </p:nvPr>
        </p:nvSpPr>
        <p:spPr/>
        <p:txBody>
          <a:bodyPr/>
          <a:lstStyle/>
          <a:p>
            <a:r>
              <a:rPr lang="en-US" smtClean="0"/>
              <a:t>Footer Text</a:t>
            </a:r>
            <a:endParaRPr lang="en-US"/>
          </a:p>
        </p:txBody>
      </p:sp>
      <p:sp>
        <p:nvSpPr>
          <p:cNvPr id="7" name="Slide Number Placeholder 6"/>
          <p:cNvSpPr>
            <a:spLocks noGrp="1"/>
          </p:cNvSpPr>
          <p:nvPr>
            <p:ph type="sldNum" sz="quarter" idx="12"/>
          </p:nvPr>
        </p:nvSpPr>
        <p:spPr/>
        <p:txBody>
          <a:bodyPr/>
          <a:lstStyle/>
          <a:p>
            <a:fld id="{BA9B540C-44DA-4F69-89C9-7C84606640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0C4986D-6BE9-4264-908F-02DB36FD8D6C}" type="datetime1">
              <a:rPr lang="en-US" smtClean="0"/>
              <a:t>3/5/2013</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r>
              <a:rPr lang="en-US" smtClean="0"/>
              <a:t>Footer Text</a:t>
            </a:r>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A9B540C-44DA-4F69-89C9-7C84606640D3}" type="slidenum">
              <a:rPr lang="en-US" smtClean="0"/>
              <a:pPr/>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gillfoundation.org/grants/within-colorado/gender-expression-toolkit/gender-expression/" TargetMode="External"/><Relationship Id="rId2" Type="http://schemas.openxmlformats.org/officeDocument/2006/relationships/hyperlink" Target="http://sgba-resource.ca/en/concepts/equity/distinguish-between-equity-and-equalit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US" sz="6000" dirty="0" smtClean="0"/>
              <a:t>Gender – Feminism – Human Rights</a:t>
            </a:r>
            <a:endParaRPr lang="en-US" sz="6000" dirty="0"/>
          </a:p>
        </p:txBody>
      </p:sp>
      <p:sp>
        <p:nvSpPr>
          <p:cNvPr id="3" name="Subtitle 2"/>
          <p:cNvSpPr>
            <a:spLocks noGrp="1"/>
          </p:cNvSpPr>
          <p:nvPr>
            <p:ph type="subTitle" idx="1"/>
          </p:nvPr>
        </p:nvSpPr>
        <p:spPr/>
        <p:txBody>
          <a:bodyPr/>
          <a:lstStyle/>
          <a:p>
            <a:r>
              <a:rPr lang="en-US" dirty="0" smtClean="0"/>
              <a:t>Professor Crain</a:t>
            </a:r>
            <a:endParaRPr lang="en-US" dirty="0"/>
          </a:p>
        </p:txBody>
      </p:sp>
    </p:spTree>
    <p:extLst>
      <p:ext uri="{BB962C8B-B14F-4D97-AF65-F5344CB8AC3E}">
        <p14:creationId xmlns:p14="http://schemas.microsoft.com/office/powerpoint/2010/main" val="2162233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1503"/>
            <a:ext cx="8229600" cy="3393753"/>
          </a:xfrm>
        </p:spPr>
        <p:txBody>
          <a:bodyPr>
            <a:normAutofit lnSpcReduction="10000"/>
          </a:bodyPr>
          <a:lstStyle/>
          <a:p>
            <a:r>
              <a:rPr lang="en-US" b="1" dirty="0" smtClean="0"/>
              <a:t>COMMONLY USED DEFINITION</a:t>
            </a:r>
          </a:p>
          <a:p>
            <a:r>
              <a:rPr lang="en-US" b="1" dirty="0" smtClean="0"/>
              <a:t>Equity</a:t>
            </a:r>
            <a:r>
              <a:rPr lang="en-US" dirty="0"/>
              <a:t>, as we have seen, involves trying to understand and give people </a:t>
            </a:r>
            <a:r>
              <a:rPr lang="en-US" i="1" dirty="0"/>
              <a:t>what they need</a:t>
            </a:r>
            <a:r>
              <a:rPr lang="en-US" dirty="0"/>
              <a:t> to enjoy full, healthy lives. Equality, in contrast, aims to ensure that everyone gets the same things in order to enjoy full, healthy lives. Like equity, </a:t>
            </a:r>
            <a:r>
              <a:rPr lang="en-US" b="1" dirty="0"/>
              <a:t>equality </a:t>
            </a:r>
            <a:r>
              <a:rPr lang="en-US" dirty="0"/>
              <a:t>aims to promote fairness and justice, but it can only work if everyone starts from the same place and </a:t>
            </a:r>
            <a:r>
              <a:rPr lang="en-US" dirty="0" smtClean="0"/>
              <a:t>needs </a:t>
            </a:r>
            <a:r>
              <a:rPr lang="en-US" i="1" dirty="0" smtClean="0"/>
              <a:t>the </a:t>
            </a:r>
            <a:r>
              <a:rPr lang="en-US" i="1" dirty="0"/>
              <a:t>same </a:t>
            </a:r>
            <a:r>
              <a:rPr lang="en-US" i="1" dirty="0" smtClean="0"/>
              <a:t>things</a:t>
            </a:r>
            <a:r>
              <a:rPr lang="en-US" dirty="0"/>
              <a:t>.</a:t>
            </a:r>
            <a:endParaRPr lang="en-US" dirty="0" smtClean="0"/>
          </a:p>
        </p:txBody>
      </p:sp>
      <p:sp>
        <p:nvSpPr>
          <p:cNvPr id="4" name="Title 3"/>
          <p:cNvSpPr>
            <a:spLocks noGrp="1"/>
          </p:cNvSpPr>
          <p:nvPr>
            <p:ph type="title"/>
          </p:nvPr>
        </p:nvSpPr>
        <p:spPr/>
        <p:txBody>
          <a:bodyPr/>
          <a:lstStyle/>
          <a:p>
            <a:r>
              <a:rPr lang="en-US" dirty="0" smtClean="0"/>
              <a:t>Equity v Equality</a:t>
            </a:r>
            <a:endParaRPr lang="en-US" dirty="0"/>
          </a:p>
        </p:txBody>
      </p:sp>
    </p:spTree>
    <p:extLst>
      <p:ext uri="{BB962C8B-B14F-4D97-AF65-F5344CB8AC3E}">
        <p14:creationId xmlns:p14="http://schemas.microsoft.com/office/powerpoint/2010/main" val="2553267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52484" y="1323831"/>
            <a:ext cx="8229600" cy="2760260"/>
          </a:xfrm>
        </p:spPr>
        <p:txBody>
          <a:bodyPr/>
          <a:lstStyle/>
          <a:p>
            <a:r>
              <a:rPr lang="en-US" sz="4500" dirty="0" smtClean="0"/>
              <a:t>What is the difference between equity and equality</a:t>
            </a:r>
            <a:r>
              <a:rPr lang="en-US" sz="4500" dirty="0" smtClean="0"/>
              <a:t>? How do these concepts relate to issues of  gender inequality?</a:t>
            </a:r>
            <a:endParaRPr lang="en-US" sz="4500" dirty="0"/>
          </a:p>
        </p:txBody>
      </p:sp>
    </p:spTree>
    <p:extLst>
      <p:ext uri="{BB962C8B-B14F-4D97-AF65-F5344CB8AC3E}">
        <p14:creationId xmlns:p14="http://schemas.microsoft.com/office/powerpoint/2010/main" val="1112859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Read more: </a:t>
            </a:r>
            <a:r>
              <a:rPr lang="en-US" dirty="0" smtClean="0">
                <a:hlinkClick r:id="rId2"/>
              </a:rPr>
              <a:t>http</a:t>
            </a:r>
            <a:r>
              <a:rPr lang="en-US" dirty="0">
                <a:hlinkClick r:id="rId2"/>
              </a:rPr>
              <a:t>://sgba-resource.ca/en/concepts/equity/distinguish-between-equity-and-equality</a:t>
            </a:r>
            <a:r>
              <a:rPr lang="en-US" dirty="0" smtClean="0">
                <a:hlinkClick r:id="rId2"/>
              </a:rPr>
              <a:t>/</a:t>
            </a:r>
            <a:endParaRPr lang="en-US" dirty="0" smtClean="0"/>
          </a:p>
          <a:p>
            <a:r>
              <a:rPr lang="en-US" dirty="0">
                <a:hlinkClick r:id="rId3"/>
              </a:rPr>
              <a:t>http://gillfoundation.org/grants/within-colorado/gender-expression-toolkit/gender-expression</a:t>
            </a:r>
            <a:r>
              <a:rPr lang="en-US" dirty="0" smtClean="0">
                <a:hlinkClick r:id="rId3"/>
              </a:rPr>
              <a:t>/</a:t>
            </a:r>
            <a:endParaRPr lang="en-US" dirty="0" smtClean="0"/>
          </a:p>
          <a:p>
            <a:endParaRPr lang="en-US" dirty="0"/>
          </a:p>
          <a:p>
            <a:endParaRPr lang="en-US" dirty="0"/>
          </a:p>
        </p:txBody>
      </p:sp>
    </p:spTree>
    <p:extLst>
      <p:ext uri="{BB962C8B-B14F-4D97-AF65-F5344CB8AC3E}">
        <p14:creationId xmlns:p14="http://schemas.microsoft.com/office/powerpoint/2010/main" val="366258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Lady Gaga Feminism</a:t>
            </a:r>
            <a:endParaRPr lang="en-US" dirty="0"/>
          </a:p>
        </p:txBody>
      </p:sp>
      <p:sp>
        <p:nvSpPr>
          <p:cNvPr id="3" name="Content Placeholder 2"/>
          <p:cNvSpPr>
            <a:spLocks noGrp="1"/>
          </p:cNvSpPr>
          <p:nvPr>
            <p:ph idx="1"/>
          </p:nvPr>
        </p:nvSpPr>
        <p:spPr>
          <a:xfrm>
            <a:off x="457200" y="2306623"/>
            <a:ext cx="8229600" cy="3819540"/>
          </a:xfrm>
        </p:spPr>
        <p:txBody>
          <a:bodyPr/>
          <a:lstStyle/>
          <a:p>
            <a:r>
              <a:rPr lang="en-US" dirty="0" smtClean="0"/>
              <a:t>“She’ll </a:t>
            </a:r>
            <a:r>
              <a:rPr lang="en-US" dirty="0"/>
              <a:t>say something feminist one minute and equate feminism with man-hating the next. Sometimes she seems too skinny, too blonde, too commercial–but then she explains how her Bad Romance video simulates the trafficking of women as commodities in the music industry and I swoon</a:t>
            </a:r>
            <a:r>
              <a:rPr lang="en-US" dirty="0" smtClean="0"/>
              <a:t>.” </a:t>
            </a:r>
            <a:endParaRPr lang="en-US" dirty="0"/>
          </a:p>
        </p:txBody>
      </p:sp>
    </p:spTree>
    <p:extLst>
      <p:ext uri="{BB962C8B-B14F-4D97-AF65-F5344CB8AC3E}">
        <p14:creationId xmlns:p14="http://schemas.microsoft.com/office/powerpoint/2010/main" val="31060095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Ain’t</a:t>
            </a:r>
            <a:r>
              <a:rPr lang="en-US" dirty="0" smtClean="0"/>
              <a:t> I a woman”</a:t>
            </a:r>
            <a:endParaRPr lang="en-US" dirty="0"/>
          </a:p>
        </p:txBody>
      </p:sp>
      <p:sp>
        <p:nvSpPr>
          <p:cNvPr id="3" name="Content Placeholder 2"/>
          <p:cNvSpPr>
            <a:spLocks noGrp="1"/>
          </p:cNvSpPr>
          <p:nvPr>
            <p:ph idx="1"/>
          </p:nvPr>
        </p:nvSpPr>
        <p:spPr/>
        <p:txBody>
          <a:bodyPr>
            <a:normAutofit fontScale="92500"/>
          </a:bodyPr>
          <a:lstStyle/>
          <a:p>
            <a:r>
              <a:rPr lang="en-US" b="1" dirty="0"/>
              <a:t>Sojourner Truth (1797-1883): </a:t>
            </a:r>
            <a:r>
              <a:rPr lang="en-US" b="1" dirty="0" err="1"/>
              <a:t>Ain't</a:t>
            </a:r>
            <a:r>
              <a:rPr lang="en-US" b="1" dirty="0"/>
              <a:t> I A Woman?</a:t>
            </a:r>
            <a:br>
              <a:rPr lang="en-US" b="1" dirty="0"/>
            </a:br>
            <a:r>
              <a:rPr lang="en-US" dirty="0"/>
              <a:t>Delivered 1851</a:t>
            </a:r>
            <a:br>
              <a:rPr lang="en-US" dirty="0"/>
            </a:br>
            <a:r>
              <a:rPr lang="en-US" dirty="0"/>
              <a:t>Women's Convention, Akron, Ohio </a:t>
            </a:r>
            <a:endParaRPr lang="en-US" dirty="0" smtClean="0"/>
          </a:p>
          <a:p>
            <a:r>
              <a:rPr lang="en-US" dirty="0" smtClean="0"/>
              <a:t>“Nobody </a:t>
            </a:r>
            <a:r>
              <a:rPr lang="en-US" dirty="0"/>
              <a:t>ever helps me into carriages, or over mud-puddles, or gives me any best place! And </a:t>
            </a:r>
            <a:r>
              <a:rPr lang="en-US" dirty="0" err="1"/>
              <a:t>ain't</a:t>
            </a:r>
            <a:r>
              <a:rPr lang="en-US" dirty="0"/>
              <a:t> I a woman? Look at me! Look at my arm! I have ploughed and planted, and gathered into barns, and no man could head me! And </a:t>
            </a:r>
            <a:r>
              <a:rPr lang="en-US" dirty="0" err="1"/>
              <a:t>ain't</a:t>
            </a:r>
            <a:r>
              <a:rPr lang="en-US" dirty="0"/>
              <a:t> I a woman? I could work as much and eat as much as a man - when I could get it - and bear the lash as well! And </a:t>
            </a:r>
            <a:r>
              <a:rPr lang="en-US" dirty="0" err="1"/>
              <a:t>ain't</a:t>
            </a:r>
            <a:r>
              <a:rPr lang="en-US" dirty="0"/>
              <a:t> I a woman? I have borne thirteen children, and seen most all sold off to slavery, and when I cried out with my mother's grief, none but Jesus heard me! And </a:t>
            </a:r>
            <a:r>
              <a:rPr lang="en-US" dirty="0" err="1"/>
              <a:t>ain't</a:t>
            </a:r>
            <a:r>
              <a:rPr lang="en-US" dirty="0"/>
              <a:t> I a woman</a:t>
            </a:r>
            <a:r>
              <a:rPr lang="en-US" dirty="0" smtClean="0"/>
              <a:t>?”</a:t>
            </a:r>
            <a:endParaRPr lang="en-US" dirty="0"/>
          </a:p>
        </p:txBody>
      </p:sp>
    </p:spTree>
    <p:extLst>
      <p:ext uri="{BB962C8B-B14F-4D97-AF65-F5344CB8AC3E}">
        <p14:creationId xmlns:p14="http://schemas.microsoft.com/office/powerpoint/2010/main" val="3397415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Biological Sex: </a:t>
            </a:r>
            <a:r>
              <a:rPr lang="en-US" dirty="0" smtClean="0"/>
              <a:t>“Biological </a:t>
            </a:r>
            <a:r>
              <a:rPr lang="en-US" dirty="0"/>
              <a:t>sex" we mean the biological differences between males and females. </a:t>
            </a:r>
            <a:endParaRPr lang="en-US" dirty="0" smtClean="0"/>
          </a:p>
          <a:p>
            <a:r>
              <a:rPr lang="en-US" b="1" dirty="0" smtClean="0"/>
              <a:t>Gender </a:t>
            </a:r>
            <a:r>
              <a:rPr lang="en-US" b="1" dirty="0"/>
              <a:t>Expression</a:t>
            </a:r>
            <a:r>
              <a:rPr lang="en-US" b="1" dirty="0" smtClean="0"/>
              <a:t>: </a:t>
            </a:r>
            <a:r>
              <a:rPr lang="en-US" dirty="0" smtClean="0"/>
              <a:t>“</a:t>
            </a:r>
            <a:r>
              <a:rPr lang="en-US" dirty="0"/>
              <a:t>Gender expression” refers to the ways in which we each manifest masculinity or femininity. It is usually an extension of our “gender identity,” our innate sense of being male or female. Each of us expresses a particular gender every day – by the way we style our hair, select our clothing, or even the way we stand. Our appearance, speech, behavior, movement, and other factors signal that we feel – and wish to be understood – as masculine or feminine, or as a man or a woman.</a:t>
            </a:r>
            <a:endParaRPr lang="en-US" dirty="0" smtClean="0"/>
          </a:p>
          <a:p>
            <a:r>
              <a:rPr lang="en-US" b="1" dirty="0"/>
              <a:t>Feminism: </a:t>
            </a:r>
            <a:r>
              <a:rPr lang="en-US" dirty="0"/>
              <a:t>The advocacy of women's rights on the grounds of political, social, and economic equality to men.</a:t>
            </a:r>
            <a:endParaRPr lang="en-US" dirty="0" smtClean="0"/>
          </a:p>
          <a:p>
            <a:r>
              <a:rPr lang="en-US" b="1" dirty="0"/>
              <a:t>Patriarchy</a:t>
            </a:r>
            <a:r>
              <a:rPr lang="en-US" b="1" dirty="0" smtClean="0"/>
              <a:t>: </a:t>
            </a:r>
            <a:r>
              <a:rPr lang="en-US" dirty="0" smtClean="0"/>
              <a:t>A </a:t>
            </a:r>
            <a:r>
              <a:rPr lang="en-US" dirty="0"/>
              <a:t>society where power was held by and passed down through the elder males. When modern historians and sociologists describe a "patriarchal society," they mean that men hold the positions of power: head of the family unit, leaders of social groups, boss in the workplace and heads of government.</a:t>
            </a:r>
            <a:endParaRPr lang="en-US" dirty="0" smtClean="0"/>
          </a:p>
          <a:p>
            <a:pPr marL="0" indent="0">
              <a:buNone/>
            </a:pPr>
            <a:endParaRPr lang="en-US" dirty="0" smtClean="0"/>
          </a:p>
        </p:txBody>
      </p:sp>
    </p:spTree>
    <p:extLst>
      <p:ext uri="{BB962C8B-B14F-4D97-AF65-F5344CB8AC3E}">
        <p14:creationId xmlns:p14="http://schemas.microsoft.com/office/powerpoint/2010/main" val="1491601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&amp; Rights</a:t>
            </a:r>
            <a:endParaRPr lang="en-US" dirty="0"/>
          </a:p>
        </p:txBody>
      </p:sp>
      <p:sp>
        <p:nvSpPr>
          <p:cNvPr id="3" name="Content Placeholder 2"/>
          <p:cNvSpPr>
            <a:spLocks noGrp="1"/>
          </p:cNvSpPr>
          <p:nvPr>
            <p:ph idx="1"/>
          </p:nvPr>
        </p:nvSpPr>
        <p:spPr/>
        <p:txBody>
          <a:bodyPr>
            <a:normAutofit/>
          </a:bodyPr>
          <a:lstStyle/>
          <a:p>
            <a:r>
              <a:rPr lang="en-US" sz="2000" dirty="0" smtClean="0">
                <a:solidFill>
                  <a:schemeClr val="tx1"/>
                </a:solidFill>
              </a:rPr>
              <a:t>August 26, 1920 Women were granted the right to vote with the 19</a:t>
            </a:r>
            <a:r>
              <a:rPr lang="en-US" sz="2000" baseline="30000" dirty="0" smtClean="0">
                <a:solidFill>
                  <a:schemeClr val="tx1"/>
                </a:solidFill>
              </a:rPr>
              <a:t>th</a:t>
            </a:r>
            <a:r>
              <a:rPr lang="en-US" sz="2000" dirty="0" smtClean="0">
                <a:solidFill>
                  <a:schemeClr val="tx1"/>
                </a:solidFill>
              </a:rPr>
              <a:t> amendment.</a:t>
            </a:r>
          </a:p>
          <a:p>
            <a:r>
              <a:rPr lang="en-US" sz="2000" dirty="0" smtClean="0">
                <a:solidFill>
                  <a:schemeClr val="tx1"/>
                </a:solidFill>
              </a:rPr>
              <a:t>1936 birth control is no longer classified as obscene. The federal law prohibiting the distribution of contraception information through the mail is modified.</a:t>
            </a:r>
          </a:p>
          <a:p>
            <a:r>
              <a:rPr lang="en-US" sz="2000" dirty="0" smtClean="0">
                <a:solidFill>
                  <a:schemeClr val="tx1"/>
                </a:solidFill>
              </a:rPr>
              <a:t>1960 the Food and Drug Administration approves birth control pills.</a:t>
            </a:r>
          </a:p>
          <a:p>
            <a:r>
              <a:rPr lang="en-US" sz="2000" dirty="0" smtClean="0">
                <a:solidFill>
                  <a:schemeClr val="tx1"/>
                </a:solidFill>
              </a:rPr>
              <a:t>1961 JFK establishes the President’s Commission on the Status of Women and appoints Eleanor Roosevelt.</a:t>
            </a:r>
          </a:p>
          <a:p>
            <a:r>
              <a:rPr lang="en-US" sz="2000" dirty="0" smtClean="0">
                <a:solidFill>
                  <a:schemeClr val="tx1"/>
                </a:solidFill>
              </a:rPr>
              <a:t>1964 the Civil Rights Act bars discrimination in employment on the basis or race and sex. EEOC was established to enforce and investigate cases of discrimination.</a:t>
            </a:r>
          </a:p>
          <a:p>
            <a:r>
              <a:rPr lang="en-US" sz="2000" dirty="0" smtClean="0">
                <a:solidFill>
                  <a:schemeClr val="tx1"/>
                </a:solidFill>
              </a:rPr>
              <a:t>166 NOW was founded – National Organization for Women</a:t>
            </a:r>
          </a:p>
          <a:p>
            <a:endParaRPr lang="en-US" sz="2000" dirty="0">
              <a:solidFill>
                <a:schemeClr val="tx1"/>
              </a:solidFill>
            </a:endParaRPr>
          </a:p>
        </p:txBody>
      </p:sp>
    </p:spTree>
    <p:extLst>
      <p:ext uri="{BB962C8B-B14F-4D97-AF65-F5344CB8AC3E}">
        <p14:creationId xmlns:p14="http://schemas.microsoft.com/office/powerpoint/2010/main" val="1479747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&amp; Rights</a:t>
            </a:r>
          </a:p>
        </p:txBody>
      </p:sp>
      <p:sp>
        <p:nvSpPr>
          <p:cNvPr id="3" name="Content Placeholder 2"/>
          <p:cNvSpPr>
            <a:spLocks noGrp="1"/>
          </p:cNvSpPr>
          <p:nvPr>
            <p:ph idx="1"/>
          </p:nvPr>
        </p:nvSpPr>
        <p:spPr>
          <a:xfrm>
            <a:off x="457200" y="1600200"/>
            <a:ext cx="8229600" cy="4746009"/>
          </a:xfrm>
        </p:spPr>
        <p:txBody>
          <a:bodyPr>
            <a:normAutofit fontScale="85000" lnSpcReduction="10000"/>
          </a:bodyPr>
          <a:lstStyle/>
          <a:p>
            <a:r>
              <a:rPr lang="en-US" dirty="0">
                <a:solidFill>
                  <a:srgbClr val="000000"/>
                </a:solidFill>
              </a:rPr>
              <a:t>1848 The first women's rights convention is held in Seneca Falls, New York. After 2 days of discussion and debate, 68 women and 32 men sign a Declaration of Sentiments, which outlines grievances and sets the agenda for the women's rights movement. A set of 12 resolutions is adopted calling for equal treatment of women and men under the law and voting rights for women</a:t>
            </a:r>
            <a:r>
              <a:rPr lang="en-US" dirty="0" smtClean="0">
                <a:solidFill>
                  <a:srgbClr val="000000"/>
                </a:solidFill>
              </a:rPr>
              <a:t>.</a:t>
            </a:r>
            <a:endParaRPr lang="en-US" dirty="0" smtClean="0">
              <a:solidFill>
                <a:srgbClr val="000000"/>
              </a:solidFill>
            </a:endParaRPr>
          </a:p>
          <a:p>
            <a:r>
              <a:rPr lang="en-US" dirty="0" smtClean="0">
                <a:solidFill>
                  <a:srgbClr val="000000"/>
                </a:solidFill>
              </a:rPr>
              <a:t>1869 </a:t>
            </a:r>
            <a:r>
              <a:rPr lang="en-US" dirty="0">
                <a:solidFill>
                  <a:srgbClr val="000000"/>
                </a:solidFill>
              </a:rPr>
              <a:t>Susan B. Anthony and Elizabeth Cady Stanton form the National Woman Suffrage Association. The primary goal of the organization is to achieve voting rights for women by means of a Congressional amendment to the Constitution</a:t>
            </a:r>
            <a:r>
              <a:rPr lang="en-US" dirty="0" smtClean="0">
                <a:solidFill>
                  <a:srgbClr val="000000"/>
                </a:solidFill>
              </a:rPr>
              <a:t>.</a:t>
            </a:r>
            <a:endParaRPr lang="en-US" dirty="0" smtClean="0">
              <a:solidFill>
                <a:srgbClr val="000000"/>
              </a:solidFill>
            </a:endParaRPr>
          </a:p>
          <a:p>
            <a:r>
              <a:rPr lang="en-US" dirty="0">
                <a:solidFill>
                  <a:srgbClr val="000000"/>
                </a:solidFill>
              </a:rPr>
              <a:t>1896 The National Association of Colored Women is formed, bringing together more than 100 black women's clubs. Leaders in the black women's club movement include Josephine St. Pierre Ruffin, Mary Church Terrell, and Anna Julia Cooper</a:t>
            </a:r>
            <a:r>
              <a:rPr lang="en-US" dirty="0" smtClean="0">
                <a:solidFill>
                  <a:srgbClr val="000000"/>
                </a:solidFill>
              </a:rPr>
              <a:t>.</a:t>
            </a:r>
            <a:endParaRPr lang="en-US" dirty="0">
              <a:solidFill>
                <a:srgbClr val="000000"/>
              </a:solidFill>
            </a:endParaRPr>
          </a:p>
          <a:p>
            <a:pPr marL="0" indent="0">
              <a:buNone/>
            </a:pPr>
            <a:endParaRPr lang="en-US" dirty="0">
              <a:solidFill>
                <a:srgbClr val="000000"/>
              </a:solidFill>
            </a:endParaRPr>
          </a:p>
        </p:txBody>
      </p:sp>
    </p:spTree>
    <p:extLst>
      <p:ext uri="{BB962C8B-B14F-4D97-AF65-F5344CB8AC3E}">
        <p14:creationId xmlns:p14="http://schemas.microsoft.com/office/powerpoint/2010/main" val="2921088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History &amp; Rights</a:t>
            </a:r>
          </a:p>
        </p:txBody>
      </p:sp>
      <p:sp>
        <p:nvSpPr>
          <p:cNvPr id="3" name="Content Placeholder 2"/>
          <p:cNvSpPr>
            <a:spLocks noGrp="1"/>
          </p:cNvSpPr>
          <p:nvPr>
            <p:ph idx="1"/>
          </p:nvPr>
        </p:nvSpPr>
        <p:spPr/>
        <p:txBody>
          <a:bodyPr>
            <a:normAutofit/>
          </a:bodyPr>
          <a:lstStyle/>
          <a:p>
            <a:r>
              <a:rPr lang="en-US" dirty="0" smtClean="0">
                <a:solidFill>
                  <a:schemeClr val="tx1"/>
                </a:solidFill>
              </a:rPr>
              <a:t>1970 Schultz v Wheaton Glass Co (US Court of Appeals) ruled that jobs held by men and women need to be “substantially equal” but not “identical”.</a:t>
            </a:r>
          </a:p>
          <a:p>
            <a:r>
              <a:rPr lang="en-US" dirty="0" smtClean="0">
                <a:solidFill>
                  <a:schemeClr val="tx1"/>
                </a:solidFill>
              </a:rPr>
              <a:t>1973 </a:t>
            </a:r>
            <a:r>
              <a:rPr lang="en-US" i="1" dirty="0">
                <a:solidFill>
                  <a:schemeClr val="tx1"/>
                </a:solidFill>
              </a:rPr>
              <a:t>Roe</a:t>
            </a:r>
            <a:r>
              <a:rPr lang="en-US" dirty="0">
                <a:solidFill>
                  <a:schemeClr val="tx1"/>
                </a:solidFill>
              </a:rPr>
              <a:t> v. </a:t>
            </a:r>
            <a:r>
              <a:rPr lang="en-US" i="1" dirty="0">
                <a:solidFill>
                  <a:schemeClr val="tx1"/>
                </a:solidFill>
              </a:rPr>
              <a:t>Wade</a:t>
            </a:r>
            <a:r>
              <a:rPr lang="en-US" dirty="0">
                <a:solidFill>
                  <a:schemeClr val="tx1"/>
                </a:solidFill>
              </a:rPr>
              <a:t>, the Supreme Court establishes a woman's right to safe and legal abortion, overriding the anti-abortion laws of many states.</a:t>
            </a:r>
            <a:br>
              <a:rPr lang="en-US" dirty="0">
                <a:solidFill>
                  <a:schemeClr val="tx1"/>
                </a:solidFill>
              </a:rPr>
            </a:br>
            <a:r>
              <a:rPr lang="en-US" dirty="0" smtClean="0">
                <a:solidFill>
                  <a:schemeClr val="tx1"/>
                </a:solidFill>
              </a:rPr>
              <a:t>1976 First Marital Rape Law is enacted in Nebraska. This made is illegal for a husband to rape his wife.(asserting that women are not property)</a:t>
            </a:r>
          </a:p>
          <a:p>
            <a:r>
              <a:rPr lang="en-US" dirty="0" smtClean="0">
                <a:solidFill>
                  <a:schemeClr val="tx1"/>
                </a:solidFill>
              </a:rPr>
              <a:t>1978 Pregnancy Discrimination Act bans employment discrimination against women</a:t>
            </a:r>
            <a:r>
              <a:rPr lang="en-US" dirty="0" smtClean="0">
                <a:solidFill>
                  <a:schemeClr val="tx1"/>
                </a:solidFill>
              </a:rPr>
              <a:t>.</a:t>
            </a:r>
          </a:p>
          <a:p>
            <a:endParaRPr lang="en-US"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462551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we’ve been facing: 1980s -present</a:t>
            </a:r>
            <a:endParaRPr lang="en-US" dirty="0"/>
          </a:p>
        </p:txBody>
      </p:sp>
      <p:sp>
        <p:nvSpPr>
          <p:cNvPr id="3" name="Content Placeholder 2"/>
          <p:cNvSpPr>
            <a:spLocks noGrp="1"/>
          </p:cNvSpPr>
          <p:nvPr>
            <p:ph idx="1"/>
          </p:nvPr>
        </p:nvSpPr>
        <p:spPr/>
        <p:txBody>
          <a:bodyPr/>
          <a:lstStyle/>
          <a:p>
            <a:r>
              <a:rPr lang="en-US" dirty="0" smtClean="0">
                <a:solidFill>
                  <a:schemeClr val="tx1"/>
                </a:solidFill>
              </a:rPr>
              <a:t>Turn back of the clock.</a:t>
            </a:r>
          </a:p>
          <a:p>
            <a:r>
              <a:rPr lang="en-US" dirty="0" smtClean="0">
                <a:solidFill>
                  <a:schemeClr val="tx1"/>
                </a:solidFill>
              </a:rPr>
              <a:t>Attack on women’s right to choose and reproductive rights</a:t>
            </a:r>
          </a:p>
          <a:p>
            <a:r>
              <a:rPr lang="en-US" dirty="0" smtClean="0">
                <a:solidFill>
                  <a:schemeClr val="tx1"/>
                </a:solidFill>
              </a:rPr>
              <a:t>Increase in STEM programs for women, with a decrease and consistent underpayment of women in those fields.</a:t>
            </a:r>
          </a:p>
          <a:p>
            <a:r>
              <a:rPr lang="en-US" dirty="0" smtClean="0">
                <a:solidFill>
                  <a:schemeClr val="tx1"/>
                </a:solidFill>
              </a:rPr>
              <a:t>Increase in female college graduates</a:t>
            </a:r>
          </a:p>
          <a:p>
            <a:r>
              <a:rPr lang="en-US" dirty="0" smtClean="0">
                <a:solidFill>
                  <a:schemeClr val="tx1"/>
                </a:solidFill>
              </a:rPr>
              <a:t>Diversification of feminism - (Chicana and Black Feminist Thought)</a:t>
            </a:r>
          </a:p>
          <a:p>
            <a:r>
              <a:rPr lang="en-US" dirty="0" smtClean="0">
                <a:solidFill>
                  <a:schemeClr val="tx1"/>
                </a:solidFill>
              </a:rPr>
              <a:t>What else?</a:t>
            </a:r>
            <a:endParaRPr lang="en-US" dirty="0">
              <a:solidFill>
                <a:schemeClr val="tx1"/>
              </a:solidFill>
            </a:endParaRPr>
          </a:p>
        </p:txBody>
      </p:sp>
    </p:spTree>
    <p:extLst>
      <p:ext uri="{BB962C8B-B14F-4D97-AF65-F5344CB8AC3E}">
        <p14:creationId xmlns:p14="http://schemas.microsoft.com/office/powerpoint/2010/main" val="3252109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4090"/>
            <a:ext cx="8229600" cy="2300592"/>
          </a:xfrm>
        </p:spPr>
        <p:txBody>
          <a:bodyPr/>
          <a:lstStyle/>
          <a:p>
            <a:r>
              <a:rPr lang="en-US" dirty="0" smtClean="0"/>
              <a:t>Discussion: </a:t>
            </a:r>
            <a:br>
              <a:rPr lang="en-US" dirty="0" smtClean="0"/>
            </a:br>
            <a:r>
              <a:rPr lang="en-US" dirty="0" smtClean="0"/>
              <a:t>Expanding our Understanding</a:t>
            </a:r>
            <a:endParaRPr lang="en-US" dirty="0"/>
          </a:p>
        </p:txBody>
      </p:sp>
    </p:spTree>
    <p:extLst>
      <p:ext uri="{BB962C8B-B14F-4D97-AF65-F5344CB8AC3E}">
        <p14:creationId xmlns:p14="http://schemas.microsoft.com/office/powerpoint/2010/main" val="3177806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93</TotalTime>
  <Words>780</Words>
  <Application>Microsoft Office PowerPoint</Application>
  <PresentationFormat>On-screen Show (4:3)</PresentationFormat>
  <Paragraphs>42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Executive</vt:lpstr>
      <vt:lpstr>Gender – Feminism – Human Rights</vt:lpstr>
      <vt:lpstr>Lady Gaga Feminism</vt:lpstr>
      <vt:lpstr>“Ain’t I a woman”</vt:lpstr>
      <vt:lpstr>Terms</vt:lpstr>
      <vt:lpstr>History &amp; Rights</vt:lpstr>
      <vt:lpstr>History &amp; Rights</vt:lpstr>
      <vt:lpstr>History &amp; Rights</vt:lpstr>
      <vt:lpstr>What we’ve been facing: 1980s -present</vt:lpstr>
      <vt:lpstr>Discussion:  Expanding our Understanding</vt:lpstr>
      <vt:lpstr>Equity v Equality</vt:lpstr>
      <vt:lpstr>What is the difference between equity and equality? How do these concepts relate to issues of  gender inequality?</vt:lpstr>
      <vt:lpstr>references</vt:lpstr>
    </vt:vector>
  </TitlesOfParts>
  <Company>be the change you wish to see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 – Women’s Rights</dc:title>
  <dc:creator>Crystallee Crain</dc:creator>
  <cp:lastModifiedBy>rbrem</cp:lastModifiedBy>
  <cp:revision>4</cp:revision>
  <dcterms:created xsi:type="dcterms:W3CDTF">2013-03-05T14:55:36Z</dcterms:created>
  <dcterms:modified xsi:type="dcterms:W3CDTF">2013-03-05T21:52:39Z</dcterms:modified>
</cp:coreProperties>
</file>